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2" r:id="rId3"/>
    <p:sldId id="273" r:id="rId4"/>
    <p:sldId id="274" r:id="rId5"/>
    <p:sldId id="275" r:id="rId6"/>
    <p:sldId id="258" r:id="rId7"/>
    <p:sldId id="259" r:id="rId8"/>
    <p:sldId id="260" r:id="rId9"/>
    <p:sldId id="261" r:id="rId10"/>
    <p:sldId id="277" r:id="rId11"/>
    <p:sldId id="267" r:id="rId12"/>
    <p:sldId id="268" r:id="rId13"/>
    <p:sldId id="266" r:id="rId14"/>
    <p:sldId id="278" r:id="rId15"/>
    <p:sldId id="262" r:id="rId16"/>
    <p:sldId id="263" r:id="rId17"/>
    <p:sldId id="264" r:id="rId18"/>
    <p:sldId id="265" r:id="rId19"/>
    <p:sldId id="270" r:id="rId20"/>
    <p:sldId id="269" r:id="rId21"/>
    <p:sldId id="271" r:id="rId22"/>
    <p:sldId id="276" r:id="rId23"/>
    <p:sldId id="257" r:id="rId24"/>
    <p:sldId id="279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FF40C-7A53-414E-A005-3CD785171CCE}" type="datetimeFigureOut">
              <a:rPr lang="hr-HR" smtClean="0"/>
              <a:t>15.05.2025.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81693-ECD2-4C97-9A34-A308F0CE5E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46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hr-HR" dirty="0"/>
              <a:t>Suzana</a:t>
            </a:r>
          </a:p>
        </p:txBody>
      </p:sp>
      <p:sp>
        <p:nvSpPr>
          <p:cNvPr id="286" name="Google Shape;28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hr-HR" dirty="0"/>
              <a:t>Suzana</a:t>
            </a:r>
          </a:p>
        </p:txBody>
      </p:sp>
      <p:sp>
        <p:nvSpPr>
          <p:cNvPr id="309" name="Google Shape;30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379E-A70D-4228-A691-41E46795352F}" type="datetimeFigureOut">
              <a:rPr lang="hr-HR" smtClean="0"/>
              <a:t>15.05.2025.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C48E-44B0-4087-8A88-F8BB4BE023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535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379E-A70D-4228-A691-41E46795352F}" type="datetimeFigureOut">
              <a:rPr lang="hr-HR" smtClean="0"/>
              <a:t>15.05.2025.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C48E-44B0-4087-8A88-F8BB4BE023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8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379E-A70D-4228-A691-41E46795352F}" type="datetimeFigureOut">
              <a:rPr lang="hr-HR" smtClean="0"/>
              <a:t>15.05.2025.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C48E-44B0-4087-8A88-F8BB4BE023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379E-A70D-4228-A691-41E46795352F}" type="datetimeFigureOut">
              <a:rPr lang="hr-HR" smtClean="0"/>
              <a:t>15.05.2025.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C48E-44B0-4087-8A88-F8BB4BE023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81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379E-A70D-4228-A691-41E46795352F}" type="datetimeFigureOut">
              <a:rPr lang="hr-HR" smtClean="0"/>
              <a:t>15.05.2025.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C48E-44B0-4087-8A88-F8BB4BE023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80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379E-A70D-4228-A691-41E46795352F}" type="datetimeFigureOut">
              <a:rPr lang="hr-HR" smtClean="0"/>
              <a:t>15.05.2025.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C48E-44B0-4087-8A88-F8BB4BE023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965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379E-A70D-4228-A691-41E46795352F}" type="datetimeFigureOut">
              <a:rPr lang="hr-HR" smtClean="0"/>
              <a:t>15.05.2025.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C48E-44B0-4087-8A88-F8BB4BE023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802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379E-A70D-4228-A691-41E46795352F}" type="datetimeFigureOut">
              <a:rPr lang="hr-HR" smtClean="0"/>
              <a:t>15.05.2025.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C48E-44B0-4087-8A88-F8BB4BE023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0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379E-A70D-4228-A691-41E46795352F}" type="datetimeFigureOut">
              <a:rPr lang="hr-HR" smtClean="0"/>
              <a:t>15.05.2025.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C48E-44B0-4087-8A88-F8BB4BE023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046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379E-A70D-4228-A691-41E46795352F}" type="datetimeFigureOut">
              <a:rPr lang="hr-HR" smtClean="0"/>
              <a:t>15.05.2025.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C48E-44B0-4087-8A88-F8BB4BE023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908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379E-A70D-4228-A691-41E46795352F}" type="datetimeFigureOut">
              <a:rPr lang="hr-HR" smtClean="0"/>
              <a:t>15.05.2025.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C48E-44B0-4087-8A88-F8BB4BE023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486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3379E-A70D-4228-A691-41E46795352F}" type="datetimeFigureOut">
              <a:rPr lang="hr-HR" smtClean="0"/>
              <a:t>15.05.2025.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C48E-44B0-4087-8A88-F8BB4BE023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17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orij.carnet.hr/materijali/916817" TargetMode="External"/><Relationship Id="rId2" Type="http://schemas.openxmlformats.org/officeDocument/2006/relationships/hyperlink" Target="https://www.e-skole.hr/scenariji-poucavanj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SCENARIJEM POUČAVANJA DO KVALITETNE NASTAVE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Stručni skup Udruge upravnih i birotehničkih škola Republike Hrvatske</a:t>
            </a:r>
          </a:p>
          <a:p>
            <a:r>
              <a:rPr lang="hr-HR" dirty="0" smtClean="0"/>
              <a:t>17.05.2025., Opatija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Suzana Hitrec, prof.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78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 ČIM NASTAVLJAMO?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RAZRADA AKTIVNOSTI</a:t>
            </a:r>
          </a:p>
          <a:p>
            <a:endParaRPr lang="hr-HR" dirty="0"/>
          </a:p>
          <a:p>
            <a:r>
              <a:rPr lang="hr-HR" dirty="0" smtClean="0"/>
              <a:t>VREDNOVANJE kao učenje, za učenje i naučenog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POSTUPCI POTPORE</a:t>
            </a:r>
          </a:p>
          <a:p>
            <a:r>
              <a:rPr lang="hr-HR" dirty="0" smtClean="0"/>
              <a:t>MEĐUPREDMETNE TEME</a:t>
            </a:r>
          </a:p>
          <a:p>
            <a:r>
              <a:rPr lang="hr-HR" dirty="0" smtClean="0"/>
              <a:t>IZVORI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6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"/>
          <p:cNvSpPr txBox="1">
            <a:spLocks noGrp="1"/>
          </p:cNvSpPr>
          <p:nvPr>
            <p:ph type="title"/>
          </p:nvPr>
        </p:nvSpPr>
        <p:spPr>
          <a:xfrm>
            <a:off x="14685" y="115329"/>
            <a:ext cx="9144000" cy="177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alibri"/>
              <a:buNone/>
            </a:pPr>
            <a:r>
              <a:rPr lang="hr-HR" sz="4800" b="1">
                <a:solidFill>
                  <a:srgbClr val="C00000"/>
                </a:solidFill>
              </a:rPr>
              <a:t>Scenarij poučavanja</a:t>
            </a:r>
            <a:endParaRPr/>
          </a:p>
        </p:txBody>
      </p:sp>
      <p:pic>
        <p:nvPicPr>
          <p:cNvPr id="293" name="Google Shape;293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210" y="1876851"/>
            <a:ext cx="24400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6020" y="2109807"/>
            <a:ext cx="2172245" cy="411838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8"/>
          <p:cNvSpPr/>
          <p:nvPr/>
        </p:nvSpPr>
        <p:spPr>
          <a:xfrm>
            <a:off x="198210" y="2773680"/>
            <a:ext cx="2440038" cy="22352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8"/>
          <p:cNvCxnSpPr/>
          <p:nvPr/>
        </p:nvCxnSpPr>
        <p:spPr>
          <a:xfrm rot="10800000">
            <a:off x="2675405" y="2905897"/>
            <a:ext cx="786830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7" name="Google Shape;297;p8"/>
          <p:cNvCxnSpPr/>
          <p:nvPr/>
        </p:nvCxnSpPr>
        <p:spPr>
          <a:xfrm rot="10800000">
            <a:off x="2581140" y="4420964"/>
            <a:ext cx="786830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6525" y="5262483"/>
            <a:ext cx="850466" cy="16460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8"/>
          <p:cNvSpPr txBox="1"/>
          <p:nvPr/>
        </p:nvSpPr>
        <p:spPr>
          <a:xfrm>
            <a:off x="3484735" y="2715476"/>
            <a:ext cx="17162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hr-HR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Preuzeti iz kurikula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3382997" y="4254393"/>
            <a:ext cx="18821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hr-HR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Raspisati na temelju IU</a:t>
            </a:r>
            <a:endParaRPr/>
          </a:p>
        </p:txBody>
      </p:sp>
      <p:pic>
        <p:nvPicPr>
          <p:cNvPr id="301" name="Google Shape;30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5998" y="3824757"/>
            <a:ext cx="850466" cy="16460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8"/>
          <p:cNvSpPr txBox="1"/>
          <p:nvPr/>
        </p:nvSpPr>
        <p:spPr>
          <a:xfrm>
            <a:off x="3193364" y="3709260"/>
            <a:ext cx="17162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hr-HR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Preuzeti iz kurikula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5382045" y="2250582"/>
            <a:ext cx="850466" cy="16460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8"/>
          <p:cNvSpPr txBox="1"/>
          <p:nvPr/>
        </p:nvSpPr>
        <p:spPr>
          <a:xfrm>
            <a:off x="3462235" y="1515188"/>
            <a:ext cx="171629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hr-HR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Raspisati aktivnosti na temelju podishoda</a:t>
            </a: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3109845" y="5158471"/>
            <a:ext cx="18821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hr-HR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Povezati s aktivnostima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672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"/>
          <p:cNvSpPr txBox="1">
            <a:spLocks noGrp="1"/>
          </p:cNvSpPr>
          <p:nvPr>
            <p:ph type="body" idx="1"/>
          </p:nvPr>
        </p:nvSpPr>
        <p:spPr>
          <a:xfrm>
            <a:off x="662790" y="1779948"/>
            <a:ext cx="7375161" cy="356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r-HR" sz="2400" dirty="0" smtClean="0"/>
              <a:t>SMJERNICE ZA PRIMJENU STRUKOVNIH KURIKULA </a:t>
            </a:r>
            <a:endParaRPr lang="hr-HR" dirty="0" smtClean="0"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r-HR" sz="2400" dirty="0" smtClean="0"/>
              <a:t>KURIKUL/HKO BAZA</a:t>
            </a:r>
            <a:endParaRPr lang="hr-HR" dirty="0" smtClean="0"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r-HR" sz="2400" dirty="0" smtClean="0"/>
              <a:t>PREPORUČENI GLAGOLI PRI OBLIKOVANJU ISHODA UČENJA</a:t>
            </a:r>
            <a:endParaRPr lang="hr-HR" dirty="0" smtClean="0"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r-HR" sz="2400" dirty="0" smtClean="0"/>
              <a:t>OČEKIVANJA MPT 4. I 5. CIKLUS</a:t>
            </a:r>
            <a:endParaRPr lang="hr-HR" dirty="0" smtClean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dirty="0"/>
          </a:p>
        </p:txBody>
      </p:sp>
      <p:sp>
        <p:nvSpPr>
          <p:cNvPr id="316" name="Google Shape;316;p9"/>
          <p:cNvSpPr txBox="1">
            <a:spLocks noGrp="1"/>
          </p:cNvSpPr>
          <p:nvPr>
            <p:ph type="title"/>
          </p:nvPr>
        </p:nvSpPr>
        <p:spPr>
          <a:xfrm>
            <a:off x="14685" y="115329"/>
            <a:ext cx="9144000" cy="177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alibri"/>
              <a:buNone/>
            </a:pPr>
            <a:r>
              <a:rPr lang="hr-HR" dirty="0" smtClean="0"/>
              <a:t>ŠTO MOŽE POMOĆI ZA IZRADU SCENARIJA POUČAVANJA?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9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PREPORUČENI GLAGOLI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PAMĆENJE</a:t>
            </a:r>
            <a:r>
              <a:rPr lang="hr-HR" dirty="0" smtClean="0"/>
              <a:t> (identificirati, iskazati definiciju, izvdojiti, izvijestiti, nabrojati, opisati, prepoznati, ponoviti)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RAZUMIJEVANJE</a:t>
            </a:r>
            <a:r>
              <a:rPr lang="hr-HR" dirty="0" smtClean="0"/>
              <a:t> (dati primjer, objasniti, preoblikovati, razlikovati, sažeti, usporediti)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PRIMJENJIVANJE</a:t>
            </a:r>
            <a:r>
              <a:rPr lang="hr-HR" dirty="0" smtClean="0"/>
              <a:t> (demonstrirati, interpretirati, koristiti, istražiti, primijeniti, riješiti)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126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PREPORUČENI GLAGOLI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4. </a:t>
            </a:r>
            <a:r>
              <a:rPr lang="hr-HR" dirty="0" smtClean="0">
                <a:solidFill>
                  <a:srgbClr val="FF0000"/>
                </a:solidFill>
              </a:rPr>
              <a:t>ANALIZIRANJE</a:t>
            </a:r>
            <a:r>
              <a:rPr lang="hr-HR" dirty="0" smtClean="0"/>
              <a:t> (analizirati, kategorizirati, ustanoviti sličnost/razliku, suprotstaviti)</a:t>
            </a:r>
          </a:p>
          <a:p>
            <a:pPr marL="0" indent="0">
              <a:buNone/>
            </a:pPr>
            <a:r>
              <a:rPr lang="hr-HR" dirty="0" smtClean="0"/>
              <a:t>5. </a:t>
            </a:r>
            <a:r>
              <a:rPr lang="hr-HR" dirty="0" smtClean="0">
                <a:solidFill>
                  <a:srgbClr val="FF0000"/>
                </a:solidFill>
              </a:rPr>
              <a:t>SINTETIZIRANJE</a:t>
            </a:r>
            <a:r>
              <a:rPr lang="hr-HR" dirty="0" smtClean="0"/>
              <a:t> (dizajnirati, generalizirati, organizirati, pripremiti, voditi, zaključiti)</a:t>
            </a:r>
          </a:p>
          <a:p>
            <a:pPr marL="0" indent="0">
              <a:buNone/>
            </a:pPr>
            <a:r>
              <a:rPr lang="hr-HR" dirty="0" smtClean="0"/>
              <a:t>6. </a:t>
            </a:r>
            <a:r>
              <a:rPr lang="hr-HR" dirty="0" smtClean="0">
                <a:solidFill>
                  <a:srgbClr val="FF0000"/>
                </a:solidFill>
              </a:rPr>
              <a:t>VREDNOVANJE</a:t>
            </a:r>
            <a:r>
              <a:rPr lang="hr-HR" dirty="0" smtClean="0"/>
              <a:t> (argumentirati mišljenje, kritički prosuđivati, procijeniti, vrednovati)</a:t>
            </a:r>
          </a:p>
          <a:p>
            <a:pPr marL="0" indent="0">
              <a:buNone/>
            </a:pPr>
            <a:r>
              <a:rPr lang="hr-HR" dirty="0" smtClean="0"/>
              <a:t>7. </a:t>
            </a:r>
            <a:r>
              <a:rPr lang="hr-HR" dirty="0" smtClean="0">
                <a:solidFill>
                  <a:srgbClr val="FF0000"/>
                </a:solidFill>
              </a:rPr>
              <a:t>KREIRANJE</a:t>
            </a:r>
            <a:r>
              <a:rPr lang="hr-HR" dirty="0" smtClean="0"/>
              <a:t> (izumiti, stvoriti, kreirati)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408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PODISHODI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Specifični, mjerljivi, povezani s ishodom, ne mogu biti više razine od razine ishoda</a:t>
            </a:r>
          </a:p>
          <a:p>
            <a:r>
              <a:rPr lang="hr-HR" dirty="0" smtClean="0"/>
              <a:t>Svaka aktivnost ima svoj podishod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9865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U PARU/GRUPI OD 3 DO 4 SUDIONIKA</a:t>
            </a:r>
          </a:p>
          <a:p>
            <a:r>
              <a:rPr lang="hr-HR" dirty="0" smtClean="0"/>
              <a:t>ODREDITE </a:t>
            </a:r>
            <a:r>
              <a:rPr lang="hr-HR" dirty="0" smtClean="0"/>
              <a:t>2 PODISHODA </a:t>
            </a:r>
            <a:r>
              <a:rPr lang="hr-HR" dirty="0" smtClean="0"/>
              <a:t>DOBIVENOG </a:t>
            </a:r>
            <a:r>
              <a:rPr lang="hr-HR" dirty="0" smtClean="0"/>
              <a:t>ISHODA</a:t>
            </a:r>
          </a:p>
          <a:p>
            <a:endParaRPr lang="hr-HR" dirty="0"/>
          </a:p>
          <a:p>
            <a:pPr marL="514350" indent="-514350">
              <a:buAutoNum type="alphaUcParenR"/>
            </a:pPr>
            <a:r>
              <a:rPr lang="hr-HR" dirty="0"/>
              <a:t>p</a:t>
            </a:r>
            <a:r>
              <a:rPr lang="hr-HR" dirty="0" smtClean="0"/>
              <a:t>ovezati poštovanje načela vladavine prava s pravnom sigurnosti građana</a:t>
            </a:r>
          </a:p>
          <a:p>
            <a:pPr marL="514350" indent="-514350">
              <a:buAutoNum type="alphaUcParenR"/>
            </a:pPr>
            <a:r>
              <a:rPr lang="hr-HR" dirty="0" smtClean="0"/>
              <a:t>analizirati strukturu prava i međusobni odnos pravnih akata</a:t>
            </a:r>
          </a:p>
          <a:p>
            <a:pPr marL="514350" indent="-514350">
              <a:buAutoNum type="alphaUcParenR"/>
            </a:pPr>
            <a:r>
              <a:rPr lang="hr-HR" dirty="0" smtClean="0"/>
              <a:t>Razlikovati pravne norme od ostalih pravila u društvu </a:t>
            </a:r>
          </a:p>
          <a:p>
            <a:pPr marL="514350" indent="-514350">
              <a:buAutoNum type="alphaUcParenR"/>
            </a:pPr>
            <a:r>
              <a:rPr lang="hr-HR" dirty="0" smtClean="0"/>
              <a:t>Koristiti pravnu terminologiju u pisanoj i usmenoj komunikaciji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174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1 PODISHOD OSMISLITE AKTIVNOST </a:t>
            </a:r>
            <a:endParaRPr lang="hr-H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39" y="2505074"/>
            <a:ext cx="3925250" cy="294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031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VREDNOVANJE NAUČENOG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DOBIVENI ISHOD OSMISLITE VREDNOVANJE NAUČENOG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0846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98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REALIZACIJA SCENARIJA POUČAVANJA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MOGUĆI PROBLEMI?</a:t>
            </a:r>
          </a:p>
          <a:p>
            <a:r>
              <a:rPr lang="hr-HR" dirty="0" smtClean="0"/>
              <a:t>ZA POJEDINU AKTIVNOST TREBA MANJE/VIŠE VREMENA</a:t>
            </a:r>
          </a:p>
          <a:p>
            <a:r>
              <a:rPr lang="hr-HR" dirty="0" smtClean="0"/>
              <a:t>PODISHODI  NISU POVEZANI S AKTIVNOSTIMA</a:t>
            </a:r>
          </a:p>
          <a:p>
            <a:r>
              <a:rPr lang="hr-HR" dirty="0" smtClean="0"/>
              <a:t>PODISHODI NISU POVEZANI S  ISHODOM</a:t>
            </a:r>
          </a:p>
          <a:p>
            <a:r>
              <a:rPr lang="hr-HR" dirty="0" smtClean="0"/>
              <a:t>RAZINA PODISHODA JE VIŠA OD RAZINE ISHODA</a:t>
            </a:r>
          </a:p>
          <a:p>
            <a:r>
              <a:rPr lang="hr-HR" dirty="0" smtClean="0"/>
              <a:t>NE PROVJERAVA SE ISHOD NEGO NEŠTO DRUGO</a:t>
            </a:r>
          </a:p>
          <a:p>
            <a:r>
              <a:rPr lang="hr-HR" dirty="0" smtClean="0"/>
              <a:t>SCENARIJ POUČAVANJA SMO PREUZELI OD KOLEGE I NE ZNAMO KAKO GA PRIMJENITI…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469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– KVALITETNA NASTAVA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Koja su obilježja kvalitetne nastave?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4700080" cy="269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39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Google Shape;357;p11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10952" y="548678"/>
            <a:ext cx="6858001" cy="5760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11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ANALIZA PRIMJERA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GRUPI ANALIZIRAJ DOBIVENI PRIMJER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6"/>
            <a:ext cx="3829116" cy="28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979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64496" cy="635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803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CARNET MATERIJALI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https://www.e-skole.hr/scenariji-poucavanja/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https://edutorij.carnet.hr/materijali/916817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2536331" cy="358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660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HVALA NA SUDJELOVANJU I ZAJEDNIČKOM UČENJU!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30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OBILJEŽJA KVALITETNE NASTAVE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JASNO STRUKTURIRANJE </a:t>
            </a:r>
            <a:r>
              <a:rPr lang="hr-HR" dirty="0" smtClean="0"/>
              <a:t>(svrha, ishodi, uloge, pravila, očekivanja)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VISOK UDIO STVARNOG VREMENA UČENJA </a:t>
            </a:r>
            <a:r>
              <a:rPr lang="hr-HR" dirty="0" smtClean="0"/>
              <a:t>(bez praznog hoda, bez skakanja na druge teme, bez ometanja radne discipline)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FF0000"/>
                </a:solidFill>
              </a:rPr>
              <a:t>POTICAJNO OZRAČJE ZA UČENJE </a:t>
            </a:r>
            <a:r>
              <a:rPr lang="hr-HR" dirty="0" smtClean="0"/>
              <a:t>(uzajamno poštovanje, spremnost za pomoć, pridržavanje pravila)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084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OBILJEŽJA KVALITETNE NASTAVE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 smtClean="0"/>
              <a:t>4. </a:t>
            </a:r>
            <a:r>
              <a:rPr lang="hr-HR" sz="2800" dirty="0" smtClean="0">
                <a:solidFill>
                  <a:srgbClr val="FF0000"/>
                </a:solidFill>
              </a:rPr>
              <a:t>JASNOĆA SADRŽAJA </a:t>
            </a:r>
            <a:r>
              <a:rPr lang="hr-HR" sz="2800" dirty="0" smtClean="0"/>
              <a:t>(razumljivi i jasni zadaci,   konkretni primjeri, </a:t>
            </a:r>
            <a:r>
              <a:rPr lang="hr-HR" sz="2800" dirty="0"/>
              <a:t>učenje na pogreškama, </a:t>
            </a:r>
            <a:r>
              <a:rPr lang="hr-HR" sz="2800" dirty="0" smtClean="0"/>
              <a:t>izdvajanje bitnog, sažimanje, ponavljanje)</a:t>
            </a:r>
          </a:p>
          <a:p>
            <a:pPr marL="0" indent="0">
              <a:buNone/>
            </a:pPr>
            <a:r>
              <a:rPr lang="hr-HR" sz="2800" dirty="0" smtClean="0"/>
              <a:t>5. </a:t>
            </a:r>
            <a:r>
              <a:rPr lang="hr-HR" sz="2800" dirty="0" smtClean="0">
                <a:solidFill>
                  <a:srgbClr val="FF0000"/>
                </a:solidFill>
              </a:rPr>
              <a:t>USPOSTAVLJANJE SMISLA KOMUNIKACIJOM  </a:t>
            </a:r>
          </a:p>
          <a:p>
            <a:pPr marL="0" indent="0">
              <a:buNone/>
            </a:pPr>
            <a:r>
              <a:rPr lang="hr-HR" sz="2800" dirty="0" smtClean="0"/>
              <a:t>(</a:t>
            </a:r>
            <a:r>
              <a:rPr lang="hr-HR" sz="2800" dirty="0" smtClean="0"/>
              <a:t>poticanje uključenosti učenika, iznošenje stavova, argumentiranje, povratna informacija, praćenje vlastitog procesa učenja)</a:t>
            </a:r>
          </a:p>
          <a:p>
            <a:pPr marL="0" indent="0">
              <a:buNone/>
            </a:pPr>
            <a:r>
              <a:rPr lang="hr-HR" sz="2800" dirty="0" smtClean="0"/>
              <a:t>6. </a:t>
            </a:r>
            <a:r>
              <a:rPr lang="hr-HR" sz="2800" dirty="0" smtClean="0">
                <a:solidFill>
                  <a:srgbClr val="FF0000"/>
                </a:solidFill>
              </a:rPr>
              <a:t>RAZNOLIKOST METODA </a:t>
            </a:r>
            <a:r>
              <a:rPr lang="hr-HR" sz="2800" dirty="0" smtClean="0"/>
              <a:t>(ne postoji jedna </a:t>
            </a:r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   univezalna metoda primjeren asvim ishodima)</a:t>
            </a:r>
          </a:p>
          <a:p>
            <a:pPr marL="0" indent="0">
              <a:buNone/>
            </a:pPr>
            <a:r>
              <a:rPr lang="hr-HR" sz="2800" dirty="0" smtClean="0"/>
              <a:t>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29451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OBILJEŽJA KVALITETNE NASTAVE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7. </a:t>
            </a:r>
            <a:r>
              <a:rPr lang="hr-HR" dirty="0" smtClean="0">
                <a:solidFill>
                  <a:srgbClr val="FF0000"/>
                </a:solidFill>
              </a:rPr>
              <a:t>INDIVIDUALNO POTICANJE </a:t>
            </a:r>
            <a:r>
              <a:rPr lang="hr-HR" dirty="0" smtClean="0"/>
              <a:t>(ne samo za one s individualiziranim pristupom)</a:t>
            </a:r>
          </a:p>
          <a:p>
            <a:pPr marL="0" indent="0">
              <a:buNone/>
            </a:pPr>
            <a:r>
              <a:rPr lang="hr-HR" dirty="0" smtClean="0"/>
              <a:t>8. </a:t>
            </a:r>
            <a:r>
              <a:rPr lang="hr-HR" dirty="0" smtClean="0">
                <a:solidFill>
                  <a:srgbClr val="FF0000"/>
                </a:solidFill>
              </a:rPr>
              <a:t>INTELIGENTNO VJEŽBANJE </a:t>
            </a:r>
            <a:r>
              <a:rPr lang="hr-HR" dirty="0" smtClean="0"/>
              <a:t>(automatiziranje prethodno naučenog, povećanje kvalitete -produbljivanje vještina, transfer –primjena u novim područjima)</a:t>
            </a:r>
          </a:p>
          <a:p>
            <a:pPr marL="0" indent="0">
              <a:buNone/>
            </a:pPr>
            <a:r>
              <a:rPr lang="hr-HR" dirty="0" smtClean="0"/>
              <a:t>9. </a:t>
            </a:r>
            <a:r>
              <a:rPr lang="hr-HR" dirty="0" smtClean="0">
                <a:solidFill>
                  <a:srgbClr val="FF0000"/>
                </a:solidFill>
              </a:rPr>
              <a:t>TRANSPARENTNOST OČEKIVANIH POSTIGNU</a:t>
            </a:r>
            <a:r>
              <a:rPr lang="hr-HR" dirty="0" smtClean="0"/>
              <a:t>ĆA (razumljivost zadataka, kriterija i očekivanja, stalne povratne informacije o učenju i postignuću)</a:t>
            </a:r>
          </a:p>
          <a:p>
            <a:pPr marL="0" indent="0">
              <a:buNone/>
            </a:pPr>
            <a:r>
              <a:rPr lang="hr-HR" dirty="0" smtClean="0"/>
              <a:t>10. </a:t>
            </a:r>
            <a:r>
              <a:rPr lang="hr-HR" dirty="0" smtClean="0">
                <a:solidFill>
                  <a:srgbClr val="FF0000"/>
                </a:solidFill>
              </a:rPr>
              <a:t>PRIPREMLJENA OKOLINA </a:t>
            </a:r>
            <a:r>
              <a:rPr lang="hr-HR" dirty="0" smtClean="0"/>
              <a:t>(tehnika, materijali, sjedenje, svjetlo, mobiteli)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566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SCENARIJ POUČAVANJA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543078" cy="227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04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SCENARIJ POUČAVANJA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Metodička uputa/priprema/materijali za nastavne aktivnosti usmjerene ishodima koji stavljaju učenika u središte procesa učenja.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597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SCENARIJ POUČAVANJA U MODULARNOJ NASTAVI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jedan ili više ishoda učenja</a:t>
            </a:r>
          </a:p>
          <a:p>
            <a:r>
              <a:rPr lang="hr-HR" dirty="0" smtClean="0"/>
              <a:t>Ne piše se za 1 sat ili  blok sat ukoliko je za realizaciju ishoda planirano više sati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266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 ČEGA POČINJEMO?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ISHOD UČENJA </a:t>
            </a:r>
          </a:p>
          <a:p>
            <a:r>
              <a:rPr lang="hr-HR" dirty="0" smtClean="0"/>
              <a:t>PODISHODI UČENJA</a:t>
            </a:r>
          </a:p>
          <a:p>
            <a:endParaRPr lang="hr-HR" dirty="0"/>
          </a:p>
          <a:p>
            <a:r>
              <a:rPr lang="hr-HR" dirty="0" smtClean="0">
                <a:solidFill>
                  <a:srgbClr val="FF0000"/>
                </a:solidFill>
              </a:rPr>
              <a:t>AKTIVNI GLAGOL </a:t>
            </a:r>
            <a:r>
              <a:rPr lang="hr-HR" dirty="0" smtClean="0"/>
              <a:t>+ </a:t>
            </a:r>
            <a:r>
              <a:rPr lang="hr-HR" dirty="0" smtClean="0">
                <a:solidFill>
                  <a:srgbClr val="00B050"/>
                </a:solidFill>
              </a:rPr>
              <a:t>OBJEKT</a:t>
            </a:r>
            <a:r>
              <a:rPr lang="hr-HR" dirty="0" smtClean="0"/>
              <a:t> + </a:t>
            </a:r>
            <a:r>
              <a:rPr lang="hr-HR" dirty="0" smtClean="0">
                <a:solidFill>
                  <a:srgbClr val="0070C0"/>
                </a:solidFill>
              </a:rPr>
              <a:t>KONTEKST</a:t>
            </a:r>
          </a:p>
          <a:p>
            <a:pPr marL="0" indent="0">
              <a:buNone/>
            </a:pPr>
            <a:endParaRPr lang="hr-H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Demonstrirati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smtClean="0">
                <a:solidFill>
                  <a:srgbClr val="00B050"/>
                </a:solidFill>
              </a:rPr>
              <a:t>postupke prijave i odjave radnika na mirovinsko i zdravstveno osiguranje </a:t>
            </a:r>
            <a:r>
              <a:rPr lang="hr-HR" dirty="0" smtClean="0">
                <a:solidFill>
                  <a:schemeClr val="accent1"/>
                </a:solidFill>
              </a:rPr>
              <a:t>primjenom informacijsko.komunikacijske tehnologije</a:t>
            </a:r>
            <a:endParaRPr lang="hr-H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60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630</Words>
  <Application>Microsoft Office PowerPoint</Application>
  <PresentationFormat>On-screen Show (4:3)</PresentationFormat>
  <Paragraphs>97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SCENARIJEM POUČAVANJA DO KVALITETNE NASTAVE</vt:lpstr>
      <vt:lpstr>CILJ – KVALITETNA NASTAVA</vt:lpstr>
      <vt:lpstr>OBILJEŽJA KVALITETNE NASTAVE </vt:lpstr>
      <vt:lpstr>OBILJEŽJA KVALITETNE NASTAVE</vt:lpstr>
      <vt:lpstr>OBILJEŽJA KVALITETNE NASTAVE</vt:lpstr>
      <vt:lpstr>SCENARIJ POUČAVANJA</vt:lpstr>
      <vt:lpstr>SCENARIJ POUČAVANJA</vt:lpstr>
      <vt:lpstr>SCENARIJ POUČAVANJA U MODULARNOJ NASTAVI</vt:lpstr>
      <vt:lpstr>OD ČEGA POČINJEMO?</vt:lpstr>
      <vt:lpstr>S ČIM NASTAVLJAMO?</vt:lpstr>
      <vt:lpstr>Scenarij poučavanja</vt:lpstr>
      <vt:lpstr>ŠTO MOŽE POMOĆI ZA IZRADU SCENARIJA POUČAVANJA?</vt:lpstr>
      <vt:lpstr>PREPORUČENI GLAGOLI</vt:lpstr>
      <vt:lpstr>PREPORUČENI GLAGOLI</vt:lpstr>
      <vt:lpstr>PODISHODI</vt:lpstr>
      <vt:lpstr>ZADATAK</vt:lpstr>
      <vt:lpstr>AKTIVNOST</vt:lpstr>
      <vt:lpstr>VREDNOVANJE NAUČENOG</vt:lpstr>
      <vt:lpstr>REALIZACIJA SCENARIJA POUČAVANJA</vt:lpstr>
      <vt:lpstr>PowerPoint Presentation</vt:lpstr>
      <vt:lpstr>ANALIZA PRIMJERA</vt:lpstr>
      <vt:lpstr>PowerPoint Presentation</vt:lpstr>
      <vt:lpstr>CARNET MATERIJALI</vt:lpstr>
      <vt:lpstr>HVALA NA SUDJELOVANJU I ZAJEDNIČKOM UČENJU!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SCENARIJEM POUČAVANJA DO KVALITETNE NASTAVE</dc:title>
  <dc:creator>ravnateljica</dc:creator>
  <cp:lastModifiedBy>ravnateljica</cp:lastModifiedBy>
  <cp:revision>18</cp:revision>
  <dcterms:created xsi:type="dcterms:W3CDTF">2025-05-12T10:45:59Z</dcterms:created>
  <dcterms:modified xsi:type="dcterms:W3CDTF">2025-05-15T14:19:13Z</dcterms:modified>
</cp:coreProperties>
</file>